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Vue02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2193" y="5968821"/>
            <a:ext cx="468681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假如要在</a:t>
            </a:r>
            <a:r>
              <a:rPr lang="en-US" altLang="zh-TW" dirty="0" err="1"/>
              <a:t>vue</a:t>
            </a:r>
            <a:r>
              <a:rPr lang="zh-TW" altLang="en-US" dirty="0"/>
              <a:t>中使用</a:t>
            </a:r>
            <a:r>
              <a:rPr lang="en-US" altLang="zh-TW" dirty="0"/>
              <a:t>bootstrap</a:t>
            </a:r>
            <a:r>
              <a:rPr lang="zh-TW" altLang="en-US" dirty="0"/>
              <a:t>作為</a:t>
            </a:r>
            <a:r>
              <a:rPr lang="en-US" altLang="zh-TW" dirty="0"/>
              <a:t>CSS</a:t>
            </a:r>
            <a:r>
              <a:rPr lang="zh-TW" altLang="en-US" dirty="0"/>
              <a:t>框架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zh-TW" altLang="en-US" dirty="0"/>
              <a:t>安裝：</a:t>
            </a:r>
            <a:r>
              <a:rPr lang="en-US" altLang="zh-TW" dirty="0" err="1"/>
              <a:t>npm</a:t>
            </a:r>
            <a:r>
              <a:rPr lang="en-US" altLang="zh-TW" dirty="0"/>
              <a:t> install bootstrap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main.js </a:t>
            </a:r>
            <a:r>
              <a:rPr lang="zh-TW" altLang="en-US" dirty="0"/>
              <a:t>引入</a:t>
            </a:r>
          </a:p>
          <a:p>
            <a:r>
              <a:rPr lang="en-US" altLang="zh-TW" dirty="0"/>
              <a:t>// TODO: bootstrap</a:t>
            </a:r>
          </a:p>
          <a:p>
            <a:r>
              <a:rPr lang="en-US" altLang="zh-TW" dirty="0"/>
              <a:t>import "bootstrap/</a:t>
            </a:r>
            <a:r>
              <a:rPr lang="en-US" altLang="zh-TW" dirty="0" err="1"/>
              <a:t>dist</a:t>
            </a:r>
            <a:r>
              <a:rPr lang="en-US" altLang="zh-TW" dirty="0"/>
              <a:t>/</a:t>
            </a:r>
            <a:r>
              <a:rPr lang="en-US" altLang="zh-TW" dirty="0" err="1"/>
              <a:t>css</a:t>
            </a:r>
            <a:r>
              <a:rPr lang="en-US" altLang="zh-TW" dirty="0"/>
              <a:t>/bootstrap.min.css";</a:t>
            </a:r>
          </a:p>
          <a:p>
            <a:r>
              <a:rPr lang="en-US" altLang="zh-TW" dirty="0"/>
              <a:t>import "bootstrap/</a:t>
            </a:r>
            <a:r>
              <a:rPr lang="en-US" altLang="zh-TW" dirty="0" err="1"/>
              <a:t>dist</a:t>
            </a:r>
            <a:r>
              <a:rPr lang="en-US" altLang="zh-TW" dirty="0"/>
              <a:t>/</a:t>
            </a:r>
            <a:r>
              <a:rPr lang="en-US" altLang="zh-TW" dirty="0" err="1"/>
              <a:t>js</a:t>
            </a:r>
            <a:r>
              <a:rPr lang="en-US" altLang="zh-TW" dirty="0"/>
              <a:t>/bootstrap.bundle.min.js";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BAECBD-FC35-4265-A068-FC2A99FA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326369"/>
            <a:ext cx="6477000" cy="33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493E9-DA63-4A79-97CE-CB0244E3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28" y="88632"/>
            <a:ext cx="4771571" cy="66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setup </a:t>
            </a:r>
            <a:r>
              <a:rPr lang="zh-TW" altLang="en-US" dirty="0"/>
              <a:t>函數是每個組件的核心入口：</a:t>
            </a:r>
            <a:r>
              <a:rPr lang="en-US" altLang="zh-TW" dirty="0"/>
              <a:t>setup </a:t>
            </a:r>
            <a:r>
              <a:rPr lang="zh-TW" altLang="en-US" dirty="0"/>
              <a:t>提供一個簡單、乾淨的方式來組織和管理資料流。</a:t>
            </a:r>
          </a:p>
          <a:p>
            <a:r>
              <a:rPr lang="zh-TW" altLang="en-US" dirty="0"/>
              <a:t>我們可以用</a:t>
            </a:r>
            <a:r>
              <a:rPr lang="en-US" altLang="zh-TW" dirty="0"/>
              <a:t>`&lt;script setup&gt;`</a:t>
            </a:r>
            <a:r>
              <a:rPr lang="zh-TW" altLang="en-US" dirty="0"/>
              <a:t>這個語法糖，但也別忘了 </a:t>
            </a:r>
            <a:r>
              <a:rPr lang="en-US" altLang="zh-TW" dirty="0"/>
              <a:t>setup </a:t>
            </a:r>
            <a:r>
              <a:rPr lang="zh-TW" altLang="en-US" dirty="0"/>
              <a:t>本身是一個組件。</a:t>
            </a:r>
          </a:p>
          <a:p>
            <a:r>
              <a:rPr lang="zh-TW" altLang="en-US" dirty="0"/>
              <a:t>下面介紹的東西，先有個概念就好</a:t>
            </a:r>
            <a:r>
              <a:rPr lang="en-US" altLang="zh-TW" dirty="0"/>
              <a:t>(</a:t>
            </a:r>
            <a:r>
              <a:rPr lang="zh-TW" altLang="en-US" dirty="0"/>
              <a:t>比較是屬於</a:t>
            </a:r>
            <a:r>
              <a:rPr lang="en-US" altLang="zh-TW" dirty="0"/>
              <a:t>vue2</a:t>
            </a:r>
            <a:r>
              <a:rPr lang="zh-TW" altLang="en-US" dirty="0"/>
              <a:t>的參數，但</a:t>
            </a:r>
            <a:r>
              <a:rPr lang="en-US" altLang="zh-TW" dirty="0"/>
              <a:t>vue3</a:t>
            </a:r>
            <a:r>
              <a:rPr lang="zh-TW" altLang="en-US" dirty="0"/>
              <a:t>有些可以取代掉</a:t>
            </a:r>
            <a:r>
              <a:rPr lang="en-US" altLang="zh-TW" dirty="0"/>
              <a:t>)~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：父層傳遞給子層得狀態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dirty="0">
                <a:cs typeface="王漢宗顏楷體"/>
                <a:sym typeface="王漢宗顏楷體"/>
              </a:rPr>
              <a:t>：內容，可以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包含以下四個屬性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dirty="0">
                <a:cs typeface="王漢宗顏楷體"/>
                <a:sym typeface="Wingdings" panose="05000000000000000000" pitchFamily="2" charset="2"/>
              </a:rPr>
              <a:t>：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插槽內容</a:t>
            </a:r>
            <a:r>
              <a:rPr lang="en-US" altLang="zh-TW" dirty="0">
                <a:cs typeface="王漢宗顏楷體"/>
                <a:sym typeface="Wingdings" panose="05000000000000000000" pitchFamily="2" charset="2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父層傳遞的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：子組件暴露方法或狀態給父層。</a:t>
            </a:r>
          </a:p>
          <a:p>
            <a:pPr lvl="2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2050" name="Picture 2" descr="其中包含以下圖片：">
            <a:extLst>
              <a:ext uri="{FF2B5EF4-FFF2-40B4-BE49-F238E27FC236}">
                <a16:creationId xmlns:a16="http://schemas.microsoft.com/office/drawing/2014/main" id="{26DAA053-54B5-4574-9D27-A32E6386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324225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2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總而言之</a:t>
            </a:r>
            <a:endParaRPr lang="en-US" altLang="zh-TW" dirty="0"/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子元件可以透過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 </a:t>
            </a:r>
            <a:r>
              <a:rPr lang="zh-TW" altLang="en-US" dirty="0"/>
              <a:t>的功能</a:t>
            </a:r>
            <a:endParaRPr lang="en-US" altLang="zh-TW" dirty="0"/>
          </a:p>
          <a:p>
            <a:pPr lvl="1"/>
            <a:r>
              <a:rPr lang="zh-TW" altLang="en-US" dirty="0"/>
              <a:t>用於跨層級傳遞數據。</a:t>
            </a:r>
          </a:p>
          <a:p>
            <a:pPr lvl="1"/>
            <a:r>
              <a:rPr lang="zh-TW" altLang="en-US" dirty="0"/>
              <a:t>解決 </a:t>
            </a:r>
            <a:r>
              <a:rPr lang="en-US" altLang="zh-TW" dirty="0"/>
              <a:t>Prop Drilling</a:t>
            </a:r>
            <a:r>
              <a:rPr lang="zh-TW" altLang="en-US" dirty="0"/>
              <a:t>（需要層層傳遞 </a:t>
            </a:r>
            <a:r>
              <a:rPr lang="en-US" altLang="zh-TW" dirty="0"/>
              <a:t>props</a:t>
            </a:r>
            <a:r>
              <a:rPr lang="zh-TW" altLang="en-US" dirty="0"/>
              <a:t>）的問題。</a:t>
            </a:r>
          </a:p>
          <a:p>
            <a:pPr lvl="1"/>
            <a:r>
              <a:rPr lang="zh-TW" altLang="en-US" dirty="0"/>
              <a:t>父層組件可以使用 </a:t>
            </a:r>
            <a:r>
              <a:rPr lang="en-US" altLang="zh-TW" dirty="0"/>
              <a:t>provide </a:t>
            </a:r>
            <a:r>
              <a:rPr lang="zh-TW" altLang="en-US" dirty="0"/>
              <a:t>提供數據，子孫組件使用 </a:t>
            </a:r>
            <a:r>
              <a:rPr lang="en-US" altLang="zh-TW" dirty="0"/>
              <a:t>inject </a:t>
            </a:r>
            <a:r>
              <a:rPr lang="zh-TW" altLang="en-US" dirty="0"/>
              <a:t>獲取數據。</a:t>
            </a:r>
          </a:p>
          <a:p>
            <a:pPr lvl="1"/>
            <a:r>
              <a:rPr lang="zh-TW" altLang="en-US" dirty="0"/>
              <a:t>適用於 </a:t>
            </a:r>
            <a:r>
              <a:rPr lang="en-US" altLang="zh-TW" dirty="0"/>
              <a:t>Plugin </a:t>
            </a:r>
            <a:r>
              <a:rPr lang="zh-TW" altLang="en-US" dirty="0"/>
              <a:t>或全局狀態管理：可以在整個應用中共享狀態或屬性。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3074" name="Picture 2" descr="其中包含以下圖片：">
            <a:extLst>
              <a:ext uri="{FF2B5EF4-FFF2-40B4-BE49-F238E27FC236}">
                <a16:creationId xmlns:a16="http://schemas.microsoft.com/office/drawing/2014/main" id="{01F7DE85-3E1D-4082-850B-6F35FD7B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4267200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其中包含以下圖片：">
            <a:extLst>
              <a:ext uri="{FF2B5EF4-FFF2-40B4-BE49-F238E27FC236}">
                <a16:creationId xmlns:a16="http://schemas.microsoft.com/office/drawing/2014/main" id="{526CA216-DF4A-46FD-9728-76760170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52875"/>
            <a:ext cx="22479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3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62487" y="4972049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步驟示意圖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C684ED1-7D5D-4534-92B3-C41CFDDC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4" y="1928812"/>
            <a:ext cx="11930296" cy="3367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</a:t>
            </a:r>
          </a:p>
          <a:p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D5AB58-6CF1-47FF-BB00-FAA04E7F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54" y="1370881"/>
            <a:ext cx="5202514" cy="4439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62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STEP01-1</a:t>
            </a:r>
            <a:r>
              <a:rPr lang="zh-TW" altLang="en-US" dirty="0"/>
              <a:t>：建立元件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85F3D7-FA39-4636-B89A-BFF19609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804558"/>
            <a:ext cx="10515600" cy="49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74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STEP01-2</a:t>
            </a:r>
            <a:r>
              <a:rPr lang="zh-TW" altLang="en-US" dirty="0"/>
              <a:t>：建立元件</a:t>
            </a:r>
            <a:r>
              <a:rPr lang="en-US" altLang="zh-TW" dirty="0" err="1"/>
              <a:t>FriendCard.vue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9D1931-582B-4703-BF88-6147011F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27" y="1724025"/>
            <a:ext cx="5557986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394413-C6B8-47DC-866F-B32AF9CB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741459"/>
            <a:ext cx="7166915" cy="49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實作：用</a:t>
            </a:r>
            <a:r>
              <a:rPr lang="en-US" altLang="zh-TW" dirty="0" err="1"/>
              <a:t>vueCli</a:t>
            </a:r>
            <a:r>
              <a:rPr lang="zh-TW" altLang="en-US" dirty="0"/>
              <a:t>建立</a:t>
            </a:r>
            <a:r>
              <a:rPr lang="en-US" altLang="zh-TW" dirty="0"/>
              <a:t>component(</a:t>
            </a:r>
            <a:r>
              <a:rPr lang="zh-TW" altLang="en-US" dirty="0"/>
              <a:t>檔案：</a:t>
            </a:r>
            <a:r>
              <a:rPr lang="en-US" altLang="zh-TW" dirty="0"/>
              <a:t> </a:t>
            </a:r>
            <a:r>
              <a:rPr lang="en-US" altLang="zh-TW" dirty="0" err="1"/>
              <a:t>vue</a:t>
            </a:r>
            <a:r>
              <a:rPr lang="en-US" altLang="zh-TW" dirty="0"/>
              <a:t>-project-</a:t>
            </a:r>
            <a:r>
              <a:rPr lang="en-US" altLang="zh-TW" dirty="0" err="1"/>
              <a:t>compoment</a:t>
            </a:r>
            <a:r>
              <a:rPr lang="en-US" altLang="zh-TW" dirty="0"/>
              <a:t>-friends)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75DEAD-D38A-4682-B5AA-2F709508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762125"/>
            <a:ext cx="9105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901E8-0F8D-4D6E-8C95-DA24009E795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5730030" cy="5038725"/>
          </a:xfrm>
        </p:spPr>
        <p:txBody>
          <a:bodyPr/>
          <a:lstStyle/>
          <a:p>
            <a:r>
              <a:rPr lang="zh-TW" altLang="en-US" dirty="0"/>
              <a:t>引入</a:t>
            </a:r>
            <a:r>
              <a:rPr lang="en-US" altLang="zh-TW" dirty="0"/>
              <a:t>component</a:t>
            </a:r>
            <a:r>
              <a:rPr lang="zh-TW" altLang="en-US" dirty="0"/>
              <a:t>的方式有兩種：</a:t>
            </a:r>
            <a:endParaRPr lang="en-US" altLang="zh-TW" dirty="0"/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en-US" altLang="zh-TW" dirty="0">
                <a:cs typeface="王漢宗顏楷體"/>
                <a:sym typeface="王漢宗顏楷體"/>
              </a:rPr>
              <a:t>L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ocal =&gt;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FB1513-737A-442A-82D5-5CE50D2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E63DE3-B8CA-4E0D-A845-E06F0F19F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2962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Locol</a:t>
            </a:r>
            <a:r>
              <a:rPr lang="en-US" altLang="zh-TW" dirty="0"/>
              <a:t> component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8E1DC0-7503-4164-A390-C287435C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47733"/>
            <a:ext cx="4276725" cy="276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79416F-9FA7-46CE-BBEA-FE3AB8E1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1" y="1004663"/>
            <a:ext cx="4552950" cy="5529487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90467E8-D3F4-4399-ACCF-2AB7080264EE}"/>
              </a:ext>
            </a:extLst>
          </p:cNvPr>
          <p:cNvSpPr txBox="1">
            <a:spLocks/>
          </p:cNvSpPr>
          <p:nvPr/>
        </p:nvSpPr>
        <p:spPr>
          <a:xfrm>
            <a:off x="1050503" y="4810266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Global component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33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FDCECD9-6F00-461C-B390-446961170F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Vue CLI </a:t>
            </a:r>
            <a:r>
              <a:rPr lang="zh-TW" altLang="en-US" dirty="0"/>
              <a:t>的全名是 </a:t>
            </a:r>
            <a:r>
              <a:rPr lang="en-US" altLang="zh-TW" dirty="0"/>
              <a:t>Vue.js Command-Line Interface</a:t>
            </a:r>
            <a:r>
              <a:rPr lang="zh-TW" altLang="en-US" dirty="0"/>
              <a:t>，直譯為「</a:t>
            </a:r>
            <a:r>
              <a:rPr lang="en-US" altLang="zh-TW" dirty="0"/>
              <a:t>Vue </a:t>
            </a:r>
            <a:r>
              <a:rPr lang="zh-TW" altLang="en-US" dirty="0"/>
              <a:t>專案指令介面」。</a:t>
            </a:r>
          </a:p>
          <a:p>
            <a:r>
              <a:rPr lang="zh-TW" altLang="en-US" dirty="0"/>
              <a:t>透過終端機作為介面，提供開發者常見的配置選擇，協助開發者快速建立一個「立即可用」的 </a:t>
            </a:r>
            <a:r>
              <a:rPr lang="en-US" altLang="zh-TW" dirty="0"/>
              <a:t>Vue </a:t>
            </a:r>
            <a:r>
              <a:rPr lang="zh-TW" altLang="en-US" dirty="0"/>
              <a:t>專案。</a:t>
            </a:r>
          </a:p>
          <a:p>
            <a:r>
              <a:rPr lang="zh-TW" altLang="en-US" dirty="0"/>
              <a:t>省去手動建立資料夾架構、設定各項配置與引入常用套件的時間，讓開發者可以專注在專案的開發。</a:t>
            </a:r>
          </a:p>
          <a:p>
            <a:r>
              <a:rPr lang="en-US" altLang="zh-TW" dirty="0"/>
              <a:t>Vue CLI </a:t>
            </a:r>
            <a:r>
              <a:rPr lang="zh-TW" altLang="en-US" dirty="0"/>
              <a:t>基於 </a:t>
            </a:r>
            <a:r>
              <a:rPr lang="en-US" altLang="zh-TW" dirty="0"/>
              <a:t>Webpack </a:t>
            </a:r>
            <a:r>
              <a:rPr lang="zh-TW" altLang="en-US" dirty="0"/>
              <a:t>和 </a:t>
            </a:r>
            <a:r>
              <a:rPr lang="en-US" altLang="zh-TW" dirty="0"/>
              <a:t>Webpack Dev Server </a:t>
            </a:r>
            <a:r>
              <a:rPr lang="zh-TW" altLang="en-US" dirty="0"/>
              <a:t>進行打包和執行本地開發伺服器，而 </a:t>
            </a:r>
            <a:r>
              <a:rPr lang="en-US" altLang="zh-TW" dirty="0"/>
              <a:t>Webpack </a:t>
            </a:r>
            <a:r>
              <a:rPr lang="zh-TW" altLang="en-US" dirty="0"/>
              <a:t>的策略是「先打包、後啟動伺服器」，無論今天是在開發階段還是正式階段，一律先打包專案。</a:t>
            </a:r>
          </a:p>
          <a:p>
            <a:r>
              <a:rPr lang="zh-TW" altLang="en-US" dirty="0"/>
              <a:t>根據打包完成的專案來啟動伺服器，所以在專案資源、程式碼越來越多的時候，可以明顯發現「伺服器啟動」和「更新速度」變得越來越慢。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49DFD6A-7710-49FD-8B55-E2027BBD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專案：</a:t>
            </a:r>
            <a:r>
              <a:rPr lang="en-US" altLang="zh-TW" dirty="0" err="1"/>
              <a:t>vue</a:t>
            </a:r>
            <a:r>
              <a:rPr lang="en-US" altLang="zh-TW" dirty="0"/>
              <a:t> CLI </a:t>
            </a:r>
            <a:r>
              <a:rPr lang="zh-TW" altLang="en-US" dirty="0"/>
              <a:t>跟 </a:t>
            </a:r>
            <a:r>
              <a:rPr lang="en-US" altLang="zh-TW" dirty="0" err="1"/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D236D-5F6F-4AAB-8EF6-A92C2882C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FC6104-770B-4F6F-BE8C-41F95A9C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1" y="3293078"/>
            <a:ext cx="7248530" cy="34516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87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816097-4EF3-4A59-8CF6-4EB3C8E33E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需求：需要透過案件切換不同</a:t>
            </a:r>
            <a:r>
              <a:rPr lang="en-US" altLang="zh-TW" dirty="0" err="1"/>
              <a:t>cpmponent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STEP01</a:t>
            </a:r>
            <a:r>
              <a:rPr lang="zh-TW" altLang="en-US" dirty="0">
                <a:cs typeface="王漢宗顏楷體"/>
                <a:sym typeface="王漢宗顏楷體"/>
              </a:rPr>
              <a:t>：建立原件</a:t>
            </a:r>
            <a:r>
              <a:rPr lang="en-US" altLang="zh-TW" dirty="0" err="1">
                <a:cs typeface="王漢宗顏楷體"/>
                <a:sym typeface="王漢宗顏楷體"/>
              </a:rPr>
              <a:t>ActiveGoals.vue</a:t>
            </a:r>
            <a:r>
              <a:rPr lang="zh-TW" altLang="en-US" dirty="0">
                <a:cs typeface="王漢宗顏楷體"/>
                <a:sym typeface="王漢宗顏楷體"/>
              </a:rPr>
              <a:t>跟</a:t>
            </a:r>
            <a:r>
              <a:rPr lang="en-US" altLang="zh-TW" dirty="0" err="1">
                <a:cs typeface="王漢宗顏楷體"/>
                <a:sym typeface="王漢宗顏楷體"/>
              </a:rPr>
              <a:t>ManageGoals.vue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D14806B-25A0-4D2D-BA93-1718A69D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65845B-B244-4B34-8CA6-F8A73ADA4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2622" y="539268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組件</a:t>
            </a:r>
            <a:r>
              <a:rPr lang="en-US" altLang="zh-TW" dirty="0" err="1">
                <a:cs typeface="王漢宗顏楷體"/>
                <a:sym typeface="王漢宗顏楷體"/>
              </a:rPr>
              <a:t>ActiveGoals.vue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3473F-1F8B-4534-BC5F-DF92DF6C8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9" y="180975"/>
            <a:ext cx="35718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36C60F-5F9B-4A95-8205-78C6CFD8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70319"/>
            <a:ext cx="6023645" cy="30965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2CDAE2-DC9E-45E9-8A38-2F20FBD3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2257423"/>
            <a:ext cx="6023645" cy="3096554"/>
          </a:xfrm>
          <a:prstGeom prst="rect">
            <a:avLst/>
          </a:prstGeom>
        </p:spPr>
      </p:pic>
      <p:sp>
        <p:nvSpPr>
          <p:cNvPr id="11" name="文字版面配置區 3">
            <a:extLst>
              <a:ext uri="{FF2B5EF4-FFF2-40B4-BE49-F238E27FC236}">
                <a16:creationId xmlns:a16="http://schemas.microsoft.com/office/drawing/2014/main" id="{7CD02B91-BF8A-4AB1-BCF9-AF4BE6F00264}"/>
              </a:ext>
            </a:extLst>
          </p:cNvPr>
          <p:cNvSpPr txBox="1">
            <a:spLocks/>
          </p:cNvSpPr>
          <p:nvPr/>
        </p:nvSpPr>
        <p:spPr>
          <a:xfrm>
            <a:off x="7858122" y="5379789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組件</a:t>
            </a:r>
            <a:r>
              <a:rPr lang="en-US" altLang="zh-TW" dirty="0" err="1">
                <a:cs typeface="王漢宗顏楷體"/>
                <a:sym typeface="王漢宗顏楷體"/>
              </a:rPr>
              <a:t>ManageGoals.vue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18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3955AD-A00B-4C2E-A2B9-8BF8B5A69A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STEP02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>
                <a:cs typeface="王漢宗顏楷體"/>
                <a:sym typeface="王漢宗顏楷體"/>
              </a:rPr>
              <a:t>main.js</a:t>
            </a:r>
            <a:r>
              <a:rPr lang="zh-TW" altLang="en-US" dirty="0">
                <a:cs typeface="王漢宗顏楷體"/>
                <a:sym typeface="王漢宗顏楷體"/>
              </a:rPr>
              <a:t>中</a:t>
            </a:r>
            <a:r>
              <a:rPr lang="en-US" altLang="zh-TW" dirty="0">
                <a:cs typeface="王漢宗顏楷體"/>
                <a:sym typeface="王漢宗顏楷體"/>
              </a:rPr>
              <a:t>global include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7B8D5E-7C04-4904-A3D1-862F874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E3345D-BFB6-4B73-897C-FE5F9CE49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16F0C4-D4FF-4884-B027-56FA0CE3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828157"/>
            <a:ext cx="7162800" cy="45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3955AD-A00B-4C2E-A2B9-8BF8B5A69A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  <a:p>
            <a:r>
              <a:rPr lang="en-US" altLang="zh-TW" dirty="0">
                <a:cs typeface="王漢宗顏楷體"/>
                <a:sym typeface="王漢宗顏楷體"/>
              </a:rPr>
              <a:t>STEP03</a:t>
            </a:r>
            <a:r>
              <a:rPr lang="zh-TW" altLang="en-US" dirty="0">
                <a:cs typeface="王漢宗顏楷體"/>
                <a:sym typeface="王漢宗顏楷體"/>
              </a:rPr>
              <a:t>：在</a:t>
            </a:r>
            <a:r>
              <a:rPr lang="en-US" altLang="zh-TW" dirty="0" err="1">
                <a:cs typeface="王漢宗顏楷體"/>
                <a:sym typeface="王漢宗顏楷體"/>
              </a:rPr>
              <a:t>App.vue</a:t>
            </a:r>
            <a:r>
              <a:rPr lang="zh-TW" altLang="en-US" dirty="0">
                <a:cs typeface="王漢宗顏楷體"/>
                <a:sym typeface="王漢宗顏楷體"/>
              </a:rPr>
              <a:t>中做使用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7B8D5E-7C04-4904-A3D1-862F874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E3345D-BFB6-4B73-897C-FE5F9CE49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DC2034-2F69-403A-96BB-315F51EC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4" y="1766950"/>
            <a:ext cx="9393215" cy="50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7F4C42C-E5D5-4153-8F00-246CA61199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Vue </a:t>
            </a:r>
            <a:r>
              <a:rPr lang="zh-TW" altLang="en-US" dirty="0"/>
              <a:t>中，彼此的</a:t>
            </a:r>
            <a:r>
              <a:rPr lang="en-US" altLang="zh-TW" dirty="0"/>
              <a:t>&lt;style&gt;</a:t>
            </a:r>
            <a:r>
              <a:rPr lang="zh-TW" altLang="en-US" dirty="0"/>
              <a:t>標籤的屬性是會互相影響的。</a:t>
            </a:r>
          </a:p>
          <a:p>
            <a:r>
              <a:rPr lang="en-US" altLang="zh-TW" dirty="0"/>
              <a:t>scoped </a:t>
            </a:r>
            <a:r>
              <a:rPr lang="zh-TW" altLang="en-US" dirty="0"/>
              <a:t>是一個用於 </a:t>
            </a:r>
            <a:r>
              <a:rPr lang="en-US" altLang="zh-TW" dirty="0"/>
              <a:t>&lt;style&gt; </a:t>
            </a:r>
            <a:r>
              <a:rPr lang="zh-TW" altLang="en-US" dirty="0"/>
              <a:t>標籤的屬性，可以讓樣式只應用於當前組件，而不會影響到其他組件的樣式。這有助於防止樣式衝突，保持專案的模組化和可維護性。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335C9-F049-44C6-B340-04130311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2B966-5C48-401A-A5CA-438DFD5EA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2243445-69FC-4340-80D9-4DD7F23C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6354"/>
            <a:ext cx="7050314" cy="43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5284202-58DA-4E76-8166-D4D2EEAAF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29" y="2046354"/>
            <a:ext cx="3497995" cy="26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89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接下來要面對資料傳輸的問題</a:t>
            </a:r>
            <a:endParaRPr lang="en-US" altLang="zh-TW" dirty="0"/>
          </a:p>
          <a:p>
            <a:r>
              <a:rPr lang="en-US" altLang="zh-TW" dirty="0"/>
              <a:t>Props</a:t>
            </a:r>
            <a:r>
              <a:rPr lang="zh-TW" altLang="en-US" dirty="0"/>
              <a:t>屬於單向數據流</a:t>
            </a:r>
            <a:r>
              <a:rPr lang="en-US" altLang="zh-TW" dirty="0"/>
              <a:t>(</a:t>
            </a:r>
            <a:r>
              <a:rPr lang="zh-TW" altLang="en-US" dirty="0"/>
              <a:t>父元件</a:t>
            </a:r>
            <a:r>
              <a:rPr lang="en-US" altLang="zh-TW" dirty="0"/>
              <a:t>=&gt;</a:t>
            </a:r>
            <a:r>
              <a:rPr lang="zh-TW" altLang="en-US" dirty="0"/>
              <a:t>子元件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在父層引用元件時，我們可以透過 </a:t>
            </a:r>
            <a:r>
              <a:rPr lang="en-US" altLang="zh-TW" dirty="0"/>
              <a:t>v-bind </a:t>
            </a:r>
            <a:r>
              <a:rPr lang="zh-TW" altLang="en-US" dirty="0"/>
              <a:t>傳遞「</a:t>
            </a:r>
            <a:r>
              <a:rPr lang="en-US" altLang="zh-TW" dirty="0"/>
              <a:t>props</a:t>
            </a:r>
            <a:r>
              <a:rPr lang="zh-TW" altLang="en-US" dirty="0"/>
              <a:t>」和「</a:t>
            </a:r>
            <a:r>
              <a:rPr lang="en-US" altLang="zh-TW" dirty="0"/>
              <a:t>attribute</a:t>
            </a:r>
            <a:r>
              <a:rPr lang="zh-TW" altLang="en-US" dirty="0"/>
              <a:t>」給元件</a:t>
            </a:r>
            <a:endParaRPr lang="en-US" altLang="zh-TW" dirty="0"/>
          </a:p>
          <a:p>
            <a:r>
              <a:rPr lang="en-US" altLang="zh-TW" dirty="0"/>
              <a:t>props</a:t>
            </a:r>
            <a:r>
              <a:rPr lang="zh-TW" altLang="en-US" dirty="0"/>
              <a:t>需要在元件中一一宣告，而其餘沒有被宣告為 </a:t>
            </a:r>
            <a:r>
              <a:rPr lang="en-US" altLang="zh-TW" dirty="0"/>
              <a:t>props </a:t>
            </a:r>
            <a:r>
              <a:rPr lang="zh-TW" altLang="en-US" dirty="0"/>
              <a:t>的都會被歸類在 </a:t>
            </a:r>
            <a:r>
              <a:rPr lang="en-US" altLang="zh-TW" dirty="0"/>
              <a:t>attribute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支援的 </a:t>
            </a:r>
            <a:r>
              <a:rPr lang="en-US" altLang="zh-TW" dirty="0"/>
              <a:t>prop </a:t>
            </a:r>
            <a:r>
              <a:rPr lang="zh-TW" altLang="en-US" dirty="0"/>
              <a:t>值：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Number</a:t>
            </a:r>
            <a:r>
              <a:rPr lang="zh-TW" altLang="en-US" dirty="0"/>
              <a:t>、</a:t>
            </a:r>
            <a:r>
              <a:rPr lang="en-US" altLang="zh-TW" dirty="0"/>
              <a:t>Boolean</a:t>
            </a:r>
            <a:r>
              <a:rPr lang="zh-TW" altLang="en-US" dirty="0"/>
              <a:t>、</a:t>
            </a:r>
            <a:r>
              <a:rPr lang="en-US" altLang="zh-TW" dirty="0"/>
              <a:t>Array</a:t>
            </a:r>
            <a:r>
              <a:rPr lang="zh-TW" altLang="en-US" dirty="0"/>
              <a:t>、</a:t>
            </a:r>
            <a:r>
              <a:rPr lang="en-US" altLang="zh-TW" dirty="0"/>
              <a:t>Object</a:t>
            </a:r>
            <a:r>
              <a:rPr lang="zh-TW" altLang="en-US" dirty="0"/>
              <a:t>、</a:t>
            </a:r>
            <a:r>
              <a:rPr lang="en-US" altLang="zh-TW" dirty="0"/>
              <a:t>Date</a:t>
            </a:r>
            <a:r>
              <a:rPr lang="zh-TW" altLang="en-US" dirty="0"/>
              <a:t>、</a:t>
            </a:r>
            <a:r>
              <a:rPr lang="en-US" altLang="zh-TW" dirty="0"/>
              <a:t>Function</a:t>
            </a:r>
            <a:r>
              <a:rPr lang="zh-TW" altLang="en-US" dirty="0"/>
              <a:t>、</a:t>
            </a:r>
            <a:r>
              <a:rPr lang="en-US" altLang="zh-TW" dirty="0"/>
              <a:t>Symbol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9E000C-266B-4BF7-A13C-91BB780D0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201317"/>
            <a:ext cx="3676650" cy="298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3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  <a:r>
              <a:rPr lang="zh-TW" altLang="en-US" dirty="0"/>
              <a:t>：</a:t>
            </a:r>
            <a:r>
              <a:rPr lang="en-US" altLang="zh-TW" dirty="0"/>
              <a:t> component /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3000" y="653249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AD8AA-F2E3-4507-AA62-1D523D08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" y="1693791"/>
            <a:ext cx="1076018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4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  <a:r>
              <a:rPr lang="zh-TW" altLang="en-US" dirty="0"/>
              <a:t>：</a:t>
            </a:r>
            <a:r>
              <a:rPr lang="en-US" altLang="zh-TW" dirty="0"/>
              <a:t> component /</a:t>
            </a:r>
            <a:r>
              <a:rPr lang="en-US" altLang="zh-TW" dirty="0" err="1"/>
              <a:t>FriendCard.vue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C95D1A-2247-4EF4-8E5E-58535A0A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13" y="845890"/>
            <a:ext cx="5431887" cy="58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7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global include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60CB1-6655-4F49-BC05-9A02A0C4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63" y="1716467"/>
            <a:ext cx="7295204" cy="5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3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87D264-6273-4FCC-BA8D-DEF4443F7C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-project-props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7AC081-940E-4005-AC29-47D3194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props (property </a:t>
            </a:r>
            <a:r>
              <a:rPr lang="zh-TW" altLang="en-US" dirty="0"/>
              <a:t>的縮寫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C8EDDB-2FE8-4C57-9DAA-B0C6C0894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2523" y="6416531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E2FB6-7FAB-499C-BCCF-8B60E6DB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16" y="1705297"/>
            <a:ext cx="8788390" cy="5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4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單向數據流</a:t>
            </a:r>
            <a:r>
              <a:rPr lang="en-US" altLang="zh-TW" dirty="0"/>
              <a:t>(</a:t>
            </a:r>
            <a:r>
              <a:rPr lang="zh-TW" altLang="en-US" dirty="0"/>
              <a:t>子元件</a:t>
            </a:r>
            <a:r>
              <a:rPr lang="en-US" altLang="zh-TW" dirty="0"/>
              <a:t>=&gt;</a:t>
            </a:r>
            <a:r>
              <a:rPr lang="zh-TW" altLang="en-US" dirty="0"/>
              <a:t>父元件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3313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紅：父</a:t>
            </a:r>
            <a:r>
              <a:rPr lang="en-US" altLang="zh-TW" dirty="0"/>
              <a:t>=&gt;</a:t>
            </a:r>
            <a:r>
              <a:rPr lang="zh-TW" altLang="en-US" dirty="0"/>
              <a:t>子；粉：子</a:t>
            </a:r>
            <a:r>
              <a:rPr lang="en-US" altLang="zh-TW" dirty="0"/>
              <a:t>=&gt;</a:t>
            </a:r>
            <a:r>
              <a:rPr lang="zh-TW" altLang="en-US" dirty="0"/>
              <a:t>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18EB79-1070-404A-B1DD-B8687AF8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55" y="1390563"/>
            <a:ext cx="10518321" cy="50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25B3FC-0176-493C-97F0-D8B6935A25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既然已經有了 </a:t>
            </a:r>
            <a:r>
              <a:rPr lang="en-US" altLang="zh-TW" dirty="0"/>
              <a:t>Vue CLI</a:t>
            </a:r>
            <a:r>
              <a:rPr lang="zh-TW" altLang="en-US" dirty="0"/>
              <a:t>，那為什麼還要再推出 </a:t>
            </a:r>
            <a:r>
              <a:rPr lang="en-US" altLang="zh-TW" dirty="0" err="1"/>
              <a:t>ViteVite</a:t>
            </a:r>
            <a:r>
              <a:rPr lang="en-US" altLang="zh-TW" dirty="0"/>
              <a:t> </a:t>
            </a:r>
            <a:r>
              <a:rPr lang="zh-TW" altLang="en-US" dirty="0"/>
              <a:t>是法文「快速」的意思，而它被開發的主要目的就是為了解決在 </a:t>
            </a:r>
            <a:r>
              <a:rPr lang="en-US" altLang="zh-TW" dirty="0"/>
              <a:t>Vue CLI </a:t>
            </a:r>
            <a:r>
              <a:rPr lang="zh-TW" altLang="en-US" dirty="0"/>
              <a:t>上「伺服器啟動慢」和「更新速度慢」的問題。</a:t>
            </a:r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則是在開發階段捨棄打包，直接啟動伺服器，利用原生 </a:t>
            </a:r>
            <a:r>
              <a:rPr lang="en-US" altLang="zh-TW" dirty="0"/>
              <a:t>ES Module </a:t>
            </a:r>
            <a:r>
              <a:rPr lang="zh-TW" altLang="en-US" dirty="0"/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dirty="0"/>
              <a:t>(</a:t>
            </a:r>
            <a:r>
              <a:rPr lang="zh-TW" altLang="en-US" dirty="0"/>
              <a:t>而在正式環境下則基於 </a:t>
            </a:r>
            <a:r>
              <a:rPr lang="en-US" altLang="zh-TW" dirty="0"/>
              <a:t>Rollup </a:t>
            </a:r>
            <a:r>
              <a:rPr lang="zh-TW" altLang="en-US" dirty="0"/>
              <a:t>進行打包，而 </a:t>
            </a:r>
            <a:r>
              <a:rPr lang="en-US" altLang="zh-TW" dirty="0"/>
              <a:t>Rollup </a:t>
            </a:r>
            <a:r>
              <a:rPr lang="zh-TW" altLang="en-US" dirty="0"/>
              <a:t>同樣是利用原生 </a:t>
            </a:r>
            <a:r>
              <a:rPr lang="en-US" altLang="zh-TW" dirty="0"/>
              <a:t>ES Module </a:t>
            </a:r>
            <a:r>
              <a:rPr lang="zh-TW" altLang="en-US" dirty="0"/>
              <a:t>進行打包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D6E5A-5274-4B67-9090-CAD87A58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E92A9E-4FA6-44C4-8903-35ED0229F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B78D55-3BAD-4830-B0EB-0E6049EA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14" y="2599030"/>
            <a:ext cx="8663215" cy="4116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E2B138-0DD0-4CA0-B092-F2629AE4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796335"/>
            <a:ext cx="104848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：建立</a:t>
            </a:r>
            <a:r>
              <a:rPr lang="en-US" altLang="zh-TW" dirty="0"/>
              <a:t>component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CD0958-903C-42F7-9777-D7035C45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72" y="1684986"/>
            <a:ext cx="6940939" cy="48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global include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CD93C7-BBAA-42F3-9FF4-9D9C5398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94328"/>
            <a:ext cx="7915096" cy="5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0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6250E-EF27-4963-888B-31B4FBE03C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emit</a:t>
            </a:r>
            <a:r>
              <a:rPr lang="zh-TW" altLang="en-US" dirty="0"/>
              <a:t>：</a:t>
            </a:r>
            <a:r>
              <a:rPr lang="en-US" altLang="zh-TW" dirty="0" err="1"/>
              <a:t>vue</a:t>
            </a:r>
            <a:r>
              <a:rPr lang="en-US" altLang="zh-TW" dirty="0"/>
              <a:t>-project-emit</a:t>
            </a:r>
          </a:p>
          <a:p>
            <a:r>
              <a:rPr lang="en-US" altLang="zh-TW" dirty="0"/>
              <a:t>STEP03</a:t>
            </a:r>
            <a:r>
              <a:rPr lang="zh-TW" altLang="en-US" dirty="0"/>
              <a:t>：在</a:t>
            </a:r>
            <a:r>
              <a:rPr lang="en-US" altLang="zh-TW" dirty="0" err="1"/>
              <a:t>App.vue</a:t>
            </a:r>
            <a:r>
              <a:rPr lang="zh-TW" altLang="en-US" dirty="0"/>
              <a:t>中處理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D6DC9C-5B88-49B5-9A32-503718EC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E3AF1E-55B3-4F6D-B325-BDA757EA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0587" y="651121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FriendCard.vue</a:t>
            </a:r>
            <a:r>
              <a:rPr lang="zh-TW" altLang="en-US" dirty="0"/>
              <a:t>的</a:t>
            </a:r>
            <a:r>
              <a:rPr lang="en-US" altLang="zh-TW" dirty="0"/>
              <a:t>template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BDDD7E-6616-4745-B9B8-3A1895DB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04447"/>
            <a:ext cx="12090497" cy="26759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2EADAD-A4E7-4067-922E-2938058A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36" y="17922"/>
            <a:ext cx="8355359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CB7CC97-0B0E-4784-9A84-7D5329B587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主要是用來傳遞 </a:t>
            </a:r>
            <a:r>
              <a:rPr lang="en-US" altLang="zh-TW" dirty="0"/>
              <a:t>HTML</a:t>
            </a:r>
          </a:p>
          <a:p>
            <a:r>
              <a:rPr lang="zh-TW" altLang="en-US" dirty="0"/>
              <a:t>可以視為比 </a:t>
            </a:r>
            <a:r>
              <a:rPr lang="en-US" altLang="zh-TW" dirty="0"/>
              <a:t>component</a:t>
            </a:r>
            <a:r>
              <a:rPr lang="zh-TW" altLang="en-US" dirty="0"/>
              <a:t>，更小的單位。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-project-slot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7CCCB5A-F20E-45E3-B6EC-8B3A793E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Slot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8D4B2-8844-4C34-9ABB-92847F161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C9F8F-BB1C-455D-9CDF-A4CD79A3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2178050"/>
            <a:ext cx="4953000" cy="45970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53B9DE-206D-4BD1-9230-D1CBE44DB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2" y="2203145"/>
            <a:ext cx="7108047" cy="32578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37CD5B-FC2D-418A-8C59-B3119CC9CF2F}"/>
              </a:ext>
            </a:extLst>
          </p:cNvPr>
          <p:cNvSpPr/>
          <p:nvPr/>
        </p:nvSpPr>
        <p:spPr>
          <a:xfrm>
            <a:off x="1714500" y="3063240"/>
            <a:ext cx="14782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32B818-092E-49A9-B6A8-E7B9FB280DE3}"/>
              </a:ext>
            </a:extLst>
          </p:cNvPr>
          <p:cNvCxnSpPr>
            <a:cxnSpLocks/>
          </p:cNvCxnSpPr>
          <p:nvPr/>
        </p:nvCxnSpPr>
        <p:spPr>
          <a:xfrm>
            <a:off x="3192780" y="3181045"/>
            <a:ext cx="3093720" cy="80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3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在父組件與深層子組件之間共享資料。</a:t>
            </a:r>
          </a:p>
          <a:p>
            <a:r>
              <a:rPr lang="zh-TW" altLang="en-US" dirty="0"/>
              <a:t>避免多層組件層層傳遞 </a:t>
            </a:r>
            <a:r>
              <a:rPr lang="en-US" altLang="zh-TW" dirty="0"/>
              <a:t>props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讓子組件能直接使用父組件的共享資料或方法。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-project-provide-inject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C803F2-7DCB-4CA1-8C68-5143B9FA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3019424"/>
            <a:ext cx="10515773" cy="25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99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78B8E7-7B90-4732-BD66-BFA50104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65"/>
            <a:ext cx="6038815" cy="42930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62398D-116F-4080-857E-27ABDB2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7864"/>
            <a:ext cx="6099474" cy="42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2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51ACC7-7474-496E-A6E5-2A01DB389C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A222CF-916A-4C01-B538-0FC6CE3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雙向傳遞：</a:t>
            </a:r>
            <a:r>
              <a:rPr lang="en-US" altLang="zh-TW" dirty="0"/>
              <a:t>provide </a:t>
            </a:r>
            <a:r>
              <a:rPr lang="zh-TW" altLang="en-US" dirty="0"/>
              <a:t>和 </a:t>
            </a:r>
            <a:r>
              <a:rPr lang="en-US" altLang="zh-TW" dirty="0"/>
              <a:t>inject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91C55D-B382-4861-A6CF-A98BD5499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05985EB-76AE-4EDB-A606-C6579DDD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77" y="1346200"/>
            <a:ext cx="6655723" cy="37258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23585-EA3C-4262-9D49-EA041632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09700"/>
            <a:ext cx="5339014" cy="2705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CC1807-5BDD-4A00-99B6-25757951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240596"/>
            <a:ext cx="5160983" cy="24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2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39CF9FC-F4A6-451C-BD9B-BEE90EF9BC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Teleport </a:t>
            </a:r>
            <a:r>
              <a:rPr lang="zh-TW" altLang="en-US" dirty="0"/>
              <a:t>是一個內建元件，允許將子元件的內容傳送到應用程式的 </a:t>
            </a:r>
            <a:r>
              <a:rPr lang="en-US" altLang="zh-TW" dirty="0"/>
              <a:t>DOM </a:t>
            </a:r>
            <a:r>
              <a:rPr lang="zh-TW" altLang="en-US" dirty="0"/>
              <a:t>節點中，而不被限制在父組件的作用範圍內。</a:t>
            </a:r>
          </a:p>
          <a:p>
            <a:r>
              <a:rPr lang="zh-TW" altLang="en-US" dirty="0"/>
              <a:t>應用場景：彈出視窗</a:t>
            </a:r>
          </a:p>
          <a:p>
            <a:pPr lvl="1"/>
            <a:r>
              <a:rPr lang="zh-TW" altLang="en-US" dirty="0"/>
              <a:t> </a:t>
            </a:r>
            <a:r>
              <a:rPr lang="en-US" altLang="zh-TW" dirty="0"/>
              <a:t>(Modal)</a:t>
            </a:r>
            <a:r>
              <a:rPr lang="zh-TW" altLang="en-US" dirty="0"/>
              <a:t>：通常需要顯示在視窗的最上層，不受父元素的 </a:t>
            </a:r>
            <a:r>
              <a:rPr lang="en-US" altLang="zh-TW" dirty="0"/>
              <a:t>CSS </a:t>
            </a:r>
            <a:r>
              <a:rPr lang="zh-TW" altLang="en-US" dirty="0"/>
              <a:t>限制。</a:t>
            </a:r>
          </a:p>
          <a:p>
            <a:pPr lvl="1"/>
            <a:r>
              <a:rPr lang="zh-TW" altLang="en-US" dirty="0"/>
              <a:t>通知 </a:t>
            </a:r>
            <a:r>
              <a:rPr lang="en-US" altLang="zh-TW" dirty="0"/>
              <a:t>(Notification) </a:t>
            </a:r>
            <a:r>
              <a:rPr lang="zh-TW" altLang="en-US" dirty="0"/>
              <a:t>和 提示框 </a:t>
            </a:r>
            <a:r>
              <a:rPr lang="en-US" altLang="zh-TW" dirty="0"/>
              <a:t>(Tooltip)</a:t>
            </a:r>
            <a:r>
              <a:rPr lang="zh-TW" altLang="en-US" dirty="0"/>
              <a:t>：需要獨立於父層結構，避免 </a:t>
            </a:r>
            <a:r>
              <a:rPr lang="en-US" altLang="zh-TW" dirty="0"/>
              <a:t>z-index </a:t>
            </a:r>
            <a:r>
              <a:rPr lang="zh-TW" altLang="en-US" dirty="0"/>
              <a:t>或定位問題。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5B386E5-5CCD-410D-8A41-D634D09A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EDCFB-8868-4513-A1C6-9C2AA8726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A5603-647F-4018-BFB6-F8BF8CAB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592763"/>
            <a:ext cx="6528944" cy="29952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C20F95-665A-489A-BB16-FCF496A5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59" y="2592763"/>
            <a:ext cx="5233476" cy="19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8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CA93E8-8343-42C2-82F5-CD065FD3A5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vue</a:t>
            </a:r>
            <a:r>
              <a:rPr lang="en-US" altLang="zh-TW" dirty="0"/>
              <a:t>-project-teleport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DDBA293-F261-48E3-8AD4-EE4B339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096A17-318F-44A0-8670-13832BE56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131EFC-A4B9-4CE5-9F3D-C90A4E97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29705"/>
            <a:ext cx="11865378" cy="55282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BD7CB2-6C26-474F-90AF-D464C310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78590"/>
            <a:ext cx="5420072" cy="26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A5AECA-BABB-4A59-8207-278BCC0370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/>
              <a:t>建立基礎專案架構。</a:t>
            </a:r>
          </a:p>
          <a:p>
            <a:pPr lvl="1"/>
            <a:r>
              <a:rPr lang="zh-TW" altLang="en-US" dirty="0"/>
              <a:t>整合官方工具鏈</a:t>
            </a:r>
            <a:r>
              <a:rPr lang="en-US" altLang="zh-TW" dirty="0"/>
              <a:t>(</a:t>
            </a:r>
            <a:r>
              <a:rPr lang="zh-TW" altLang="en-US" dirty="0"/>
              <a:t>例如：狀態管理器 </a:t>
            </a:r>
            <a:r>
              <a:rPr lang="en-US" altLang="zh-TW" dirty="0" err="1"/>
              <a:t>Pinia</a:t>
            </a:r>
            <a:r>
              <a:rPr lang="zh-TW" altLang="en-US" dirty="0"/>
              <a:t>、路由管理 </a:t>
            </a:r>
            <a:r>
              <a:rPr lang="en-US" altLang="zh-TW" dirty="0"/>
              <a:t>Vue Router …… 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打包專案。</a:t>
            </a:r>
          </a:p>
          <a:p>
            <a:pPr lvl="1"/>
            <a:r>
              <a:rPr lang="zh-TW" altLang="en-US" dirty="0"/>
              <a:t>在本地啟動伺服器環境進行開發。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7A87E4-9B04-4719-82E9-74050F26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097A65-8A86-4FEB-87F6-4282782C9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121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STEP01</a:t>
            </a:r>
            <a:r>
              <a:rPr lang="zh-TW" altLang="en-US" dirty="0"/>
              <a:t>：在</a:t>
            </a:r>
            <a:r>
              <a:rPr lang="en-US" altLang="zh-TW" dirty="0"/>
              <a:t>main.js</a:t>
            </a:r>
            <a:r>
              <a:rPr lang="zh-TW" altLang="en-US" dirty="0"/>
              <a:t>中引入</a:t>
            </a:r>
            <a:r>
              <a:rPr lang="en-US" altLang="zh-TW" dirty="0"/>
              <a:t>bootstrap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8626E0-AA58-4EC3-8BFF-9C3A97F7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028825"/>
            <a:ext cx="83629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6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" y="6037921"/>
            <a:ext cx="2790825" cy="97155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App.vue</a:t>
            </a:r>
            <a:br>
              <a:rPr lang="en-US" altLang="zh-TW" dirty="0"/>
            </a:br>
            <a:r>
              <a:rPr lang="zh-TW" altLang="en-US" dirty="0"/>
              <a:t>的</a:t>
            </a:r>
            <a:r>
              <a:rPr lang="en-US" altLang="zh-TW" dirty="0"/>
              <a:t>template</a:t>
            </a:r>
            <a:r>
              <a:rPr lang="zh-TW" altLang="en-US" dirty="0"/>
              <a:t>部分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E1ACB3-0541-455B-8FD8-E12CCFAB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458662"/>
            <a:ext cx="10132759" cy="53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5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7825" y="5103388"/>
            <a:ext cx="1857375" cy="353354"/>
          </a:xfrm>
        </p:spPr>
        <p:txBody>
          <a:bodyPr>
            <a:normAutofit/>
          </a:bodyPr>
          <a:lstStyle/>
          <a:p>
            <a:r>
              <a:rPr lang="zh-TW" altLang="en-US" dirty="0"/>
              <a:t>表單的初始化</a:t>
            </a:r>
            <a:r>
              <a:rPr lang="en-US" altLang="zh-TW" dirty="0"/>
              <a:t>ref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324DD-D4AA-4E77-899A-CA21E35B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82104"/>
            <a:ext cx="5271192" cy="32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1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8625" y="6504646"/>
            <a:ext cx="1857375" cy="353354"/>
          </a:xfrm>
        </p:spPr>
        <p:txBody>
          <a:bodyPr>
            <a:normAutofit/>
          </a:bodyPr>
          <a:lstStyle/>
          <a:p>
            <a:r>
              <a:rPr lang="en-US" altLang="zh-TW" dirty="0"/>
              <a:t>HTTP POST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D96138-FF1D-4759-83A1-CA55E8D2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677619"/>
            <a:ext cx="8867775" cy="47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7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642C9D-AD29-408D-ACE7-8EFE23BC82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實作：</a:t>
            </a:r>
            <a:r>
              <a:rPr lang="en-US" altLang="zh-TW" dirty="0" err="1"/>
              <a:t>vue</a:t>
            </a:r>
            <a:r>
              <a:rPr lang="en-US" altLang="zh-TW" dirty="0"/>
              <a:t>-project-http-fetch</a:t>
            </a:r>
          </a:p>
          <a:p>
            <a:r>
              <a:rPr lang="en-US" altLang="zh-TW" dirty="0"/>
              <a:t>STEP02</a:t>
            </a:r>
            <a:r>
              <a:rPr lang="zh-TW" altLang="en-US" dirty="0"/>
              <a:t>：</a:t>
            </a:r>
            <a:r>
              <a:rPr lang="en-US" altLang="zh-TW" dirty="0" err="1"/>
              <a:t>App.vue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26A3EC-6162-4C22-90B8-BF2D181D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vueCli</a:t>
            </a:r>
            <a:r>
              <a:rPr lang="zh-TW" altLang="en-US" dirty="0"/>
              <a:t>中處理</a:t>
            </a:r>
            <a:r>
              <a:rPr lang="en-US" altLang="zh-TW" dirty="0"/>
              <a:t>fetch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402C5D-9C87-4AF3-9F8C-9A6344CC2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2043" y="6530458"/>
            <a:ext cx="1857375" cy="353354"/>
          </a:xfrm>
        </p:spPr>
        <p:txBody>
          <a:bodyPr>
            <a:normAutofit/>
          </a:bodyPr>
          <a:lstStyle/>
          <a:p>
            <a:r>
              <a:rPr lang="en-US" altLang="zh-TW" dirty="0"/>
              <a:t>HTTP GET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90396D-7EC1-4F95-ACBD-70F50CF5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51" y="973384"/>
            <a:ext cx="7035461" cy="553126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AE5CCE-1B44-4C16-BA48-FCE00102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95915"/>
            <a:ext cx="4597063" cy="283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71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0B62C9-252D-485D-9A96-DA475D4205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C6D9BA8-DA37-407A-9C4F-070FA54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323237-650F-48BA-BDCE-A3E641CEB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8B0096-0BA8-481E-8B49-CB101A64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2" y="1351643"/>
            <a:ext cx="5720444" cy="547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實作安裝：必裝 </a:t>
            </a:r>
            <a:r>
              <a:rPr lang="en-US" altLang="zh-TW" dirty="0" err="1"/>
              <a:t>nodejs</a:t>
            </a:r>
            <a:endParaRPr lang="en-US" altLang="zh-TW" dirty="0"/>
          </a:p>
          <a:p>
            <a:pPr lvl="1"/>
            <a:r>
              <a:rPr lang="en-US" altLang="zh-TW" dirty="0"/>
              <a:t>node -v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–v</a:t>
            </a:r>
          </a:p>
          <a:p>
            <a:r>
              <a:rPr lang="zh-TW" altLang="en-US" dirty="0"/>
              <a:t>實作安裝：使用 </a:t>
            </a:r>
            <a:r>
              <a:rPr lang="en-US" altLang="zh-TW" dirty="0" err="1"/>
              <a:t>vue</a:t>
            </a:r>
            <a:r>
              <a:rPr lang="en-US" altLang="zh-TW" dirty="0"/>
              <a:t> CLI </a:t>
            </a:r>
            <a:r>
              <a:rPr lang="zh-TW" altLang="en-US" dirty="0"/>
              <a:t>安裝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install -g @vue/cli</a:t>
            </a:r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–version</a:t>
            </a:r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create my-</a:t>
            </a:r>
            <a:r>
              <a:rPr lang="en-US" altLang="zh-TW" dirty="0" err="1"/>
              <a:t>vue</a:t>
            </a:r>
            <a:r>
              <a:rPr lang="en-US" altLang="zh-TW" dirty="0"/>
              <a:t>-project //</a:t>
            </a:r>
            <a:r>
              <a:rPr lang="zh-TW" altLang="en-US" dirty="0"/>
              <a:t>創建新 </a:t>
            </a:r>
            <a:r>
              <a:rPr lang="en-US" altLang="zh-TW" dirty="0"/>
              <a:t>Vue </a:t>
            </a:r>
            <a:r>
              <a:rPr lang="zh-TW" altLang="en-US" dirty="0"/>
              <a:t>專案</a:t>
            </a:r>
            <a:r>
              <a:rPr lang="en-US" altLang="zh-TW" dirty="0"/>
              <a:t>(</a:t>
            </a:r>
            <a:r>
              <a:rPr lang="zh-TW" altLang="en-US" dirty="0"/>
              <a:t>不能大寫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cd my-</a:t>
            </a:r>
            <a:r>
              <a:rPr lang="en-US" altLang="zh-TW" dirty="0" err="1"/>
              <a:t>vue</a:t>
            </a:r>
            <a:r>
              <a:rPr lang="en-US" altLang="zh-TW" dirty="0"/>
              <a:t>-project // </a:t>
            </a:r>
            <a:r>
              <a:rPr lang="zh-TW" altLang="en-US" dirty="0"/>
              <a:t>切換到專案目錄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run serve // </a:t>
            </a:r>
            <a:r>
              <a:rPr lang="zh-TW" altLang="en-US" dirty="0"/>
              <a:t>運行開發伺服器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4672" y="585018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B10300-EB67-4D28-BE51-8426B66B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73384"/>
            <a:ext cx="5715000" cy="4779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18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實作安裝：使用 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安裝 </a:t>
            </a:r>
            <a:r>
              <a:rPr lang="en-US" altLang="zh-TW" dirty="0" err="1"/>
              <a:t>vue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en-US" altLang="zh-TW" dirty="0" err="1"/>
              <a:t>vue@latest</a:t>
            </a:r>
            <a:r>
              <a:rPr lang="en-US" altLang="zh-TW" dirty="0"/>
              <a:t> // </a:t>
            </a:r>
            <a:r>
              <a:rPr lang="zh-TW" altLang="en-US" dirty="0"/>
              <a:t>這邊會叫你輸入專案名稱</a:t>
            </a:r>
          </a:p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vue</a:t>
            </a:r>
            <a:r>
              <a:rPr lang="en-US" altLang="zh-TW" dirty="0"/>
              <a:t>-project-build-</a:t>
            </a:r>
            <a:r>
              <a:rPr lang="en-US" altLang="zh-TW" dirty="0" err="1"/>
              <a:t>vite</a:t>
            </a:r>
            <a:endParaRPr lang="en-US" altLang="zh-TW" dirty="0"/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install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run dev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1472" y="603792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建立過程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4C519E-D71F-4C43-A518-D3E5AA94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74" y="973384"/>
            <a:ext cx="63765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9CA6D1-1790-406E-B4F5-2A7AB80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71432"/>
            <a:ext cx="5417735" cy="301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C00AE129-1707-48F7-91CC-9ECD31E5EE02}"/>
              </a:ext>
            </a:extLst>
          </p:cNvPr>
          <p:cNvSpPr txBox="1">
            <a:spLocks/>
          </p:cNvSpPr>
          <p:nvPr/>
        </p:nvSpPr>
        <p:spPr>
          <a:xfrm>
            <a:off x="1474225" y="591393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運行畫面</a:t>
            </a:r>
            <a:endParaRPr lang="en-US" altLang="zh-TW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1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接下來會以</a:t>
            </a:r>
            <a:r>
              <a:rPr lang="en-US" altLang="zh-TW" dirty="0" err="1">
                <a:solidFill>
                  <a:srgbClr val="FF0000"/>
                </a:solidFill>
              </a:rPr>
              <a:t>vue</a:t>
            </a:r>
            <a:r>
              <a:rPr lang="en-US" altLang="zh-TW" dirty="0">
                <a:solidFill>
                  <a:srgbClr val="FF0000"/>
                </a:solidFill>
              </a:rPr>
              <a:t> CLI </a:t>
            </a:r>
            <a:r>
              <a:rPr lang="zh-TW" altLang="en-US" dirty="0">
                <a:solidFill>
                  <a:srgbClr val="FF0000"/>
                </a:solidFill>
              </a:rPr>
              <a:t>安裝為主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914A63-E7B6-43C2-8BE2-C08BFF02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45404"/>
            <a:ext cx="4845519" cy="194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0437B3-CE9A-440F-A437-4FD09DD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41648"/>
            <a:ext cx="7062283" cy="2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7BD7E-0D35-4294-9A97-61E7B83B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43" y="1345405"/>
            <a:ext cx="6970457" cy="21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1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assets</a:t>
            </a:r>
            <a:r>
              <a:rPr lang="zh-TW" altLang="en-US" dirty="0"/>
              <a:t>：放靜態資源</a:t>
            </a:r>
            <a:r>
              <a:rPr lang="en-US" altLang="zh-TW" dirty="0"/>
              <a:t>,</a:t>
            </a:r>
            <a:r>
              <a:rPr lang="zh-TW" altLang="en-US" dirty="0"/>
              <a:t>例如：圖片、</a:t>
            </a:r>
            <a:r>
              <a:rPr lang="en-US" altLang="zh-TW" dirty="0"/>
              <a:t>CSS </a:t>
            </a:r>
            <a:r>
              <a:rPr lang="zh-TW" altLang="en-US" dirty="0"/>
              <a:t>樣式檔案等等。</a:t>
            </a:r>
          </a:p>
          <a:p>
            <a:r>
              <a:rPr lang="en-US" altLang="zh-TW" dirty="0"/>
              <a:t>components</a:t>
            </a:r>
            <a:r>
              <a:rPr lang="zh-TW" altLang="en-US" dirty="0"/>
              <a:t>：放元件檔。</a:t>
            </a:r>
          </a:p>
          <a:p>
            <a:r>
              <a:rPr lang="en-US" altLang="zh-TW" dirty="0"/>
              <a:t>views</a:t>
            </a:r>
            <a:r>
              <a:rPr lang="zh-TW" altLang="en-US" dirty="0"/>
              <a:t>：放路由元件</a:t>
            </a:r>
            <a:r>
              <a:rPr lang="en-US" altLang="zh-TW" dirty="0"/>
              <a:t>(</a:t>
            </a:r>
            <a:r>
              <a:rPr lang="zh-TW" altLang="en-US" dirty="0"/>
              <a:t>通常為畫面</a:t>
            </a:r>
            <a:r>
              <a:rPr lang="en-US" altLang="zh-TW" dirty="0"/>
              <a:t>/</a:t>
            </a:r>
            <a:r>
              <a:rPr lang="zh-TW" altLang="en-US" dirty="0"/>
              <a:t>頁面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stores</a:t>
            </a:r>
            <a:r>
              <a:rPr lang="zh-TW" altLang="en-US" dirty="0"/>
              <a:t>：與狀態管理器</a:t>
            </a:r>
            <a:r>
              <a:rPr lang="en-US" altLang="zh-TW" dirty="0"/>
              <a:t>(</a:t>
            </a:r>
            <a:r>
              <a:rPr lang="zh-TW" altLang="en-US" dirty="0"/>
              <a:t>例如：</a:t>
            </a:r>
            <a:r>
              <a:rPr lang="en-US" altLang="zh-TW" dirty="0" err="1"/>
              <a:t>Pinia</a:t>
            </a:r>
            <a:r>
              <a:rPr lang="en-US" altLang="zh-TW" dirty="0"/>
              <a:t>)</a:t>
            </a:r>
            <a:r>
              <a:rPr lang="zh-TW" altLang="en-US" dirty="0"/>
              <a:t>相關的檔案。</a:t>
            </a:r>
          </a:p>
          <a:p>
            <a:r>
              <a:rPr lang="en-US" altLang="zh-TW" dirty="0"/>
              <a:t>router</a:t>
            </a:r>
            <a:r>
              <a:rPr lang="zh-TW" altLang="en-US" dirty="0"/>
              <a:t>：與路由管理</a:t>
            </a:r>
            <a:r>
              <a:rPr lang="en-US" altLang="zh-TW" dirty="0"/>
              <a:t>(</a:t>
            </a:r>
            <a:r>
              <a:rPr lang="zh-TW" altLang="en-US" dirty="0"/>
              <a:t>例如：</a:t>
            </a:r>
            <a:r>
              <a:rPr lang="en-US" altLang="zh-TW" dirty="0"/>
              <a:t>Vue Router)</a:t>
            </a:r>
            <a:r>
              <a:rPr lang="zh-TW" altLang="en-US" dirty="0"/>
              <a:t>相關的檔案。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33790-27FA-4F60-803D-367B9A8AF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8" y="1047070"/>
            <a:ext cx="4119282" cy="41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6DECD4-1F20-44A1-A259-406B9FEC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4" y="3295522"/>
            <a:ext cx="7881604" cy="2976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2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A648D0-C794-4707-8DE7-22438AAB89A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FBACF6-819D-4ED4-B6F7-49001E77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4B965A-1FCE-4D1D-B634-1FACE91FC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B435DA-E521-416E-8CBB-B222B4F0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6497"/>
            <a:ext cx="10448925" cy="5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1667</Words>
  <Application>Microsoft Office PowerPoint</Application>
  <PresentationFormat>寬螢幕</PresentationFormat>
  <Paragraphs>188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Arial</vt:lpstr>
      <vt:lpstr>Calibri</vt:lpstr>
      <vt:lpstr>Times New Roman</vt:lpstr>
      <vt:lpstr>Wingdings</vt:lpstr>
      <vt:lpstr>標楷體</vt:lpstr>
      <vt:lpstr>Office 佈景主題</vt:lpstr>
      <vt:lpstr>PowerPoint 簡報</vt:lpstr>
      <vt:lpstr>建立 vue 專案：vue CLI 跟 Vite</vt:lpstr>
      <vt:lpstr>建立 vue 專案：vue CLI 跟 Vite</vt:lpstr>
      <vt:lpstr>建立 vue 專案：vue CLI 跟 Vite</vt:lpstr>
      <vt:lpstr>建立 vue 專案：vue CLI 跟 Vite</vt:lpstr>
      <vt:lpstr>建立 vue 專案：vue CLI 跟 Vite</vt:lpstr>
      <vt:lpstr>vscode 可以安裝的套件</vt:lpstr>
      <vt:lpstr>專案架構</vt:lpstr>
      <vt:lpstr>專案架構</vt:lpstr>
      <vt:lpstr>在 vue 引入 bootstrap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增加component</vt:lpstr>
      <vt:lpstr>Global vs Local Components</vt:lpstr>
      <vt:lpstr>Component動態元件</vt:lpstr>
      <vt:lpstr>Component動態元件</vt:lpstr>
      <vt:lpstr>Component動態元件</vt:lpstr>
      <vt:lpstr>Scoped Style</vt:lpstr>
      <vt:lpstr>props (property 的縮寫)</vt:lpstr>
      <vt:lpstr>props (property 的縮寫)</vt:lpstr>
      <vt:lpstr>props (property 的縮寫)</vt:lpstr>
      <vt:lpstr>props (property 的縮寫)</vt:lpstr>
      <vt:lpstr>props (property 的縮寫)</vt:lpstr>
      <vt:lpstr>emit</vt:lpstr>
      <vt:lpstr>emit</vt:lpstr>
      <vt:lpstr>emit</vt:lpstr>
      <vt:lpstr>emit</vt:lpstr>
      <vt:lpstr>emit</vt:lpstr>
      <vt:lpstr>Slot</vt:lpstr>
      <vt:lpstr>雙向傳遞：provide 和 inject</vt:lpstr>
      <vt:lpstr>雙向傳遞：provide 和 inject</vt:lpstr>
      <vt:lpstr>雙向傳遞：provide 和 inject</vt:lpstr>
      <vt:lpstr>Teleport</vt:lpstr>
      <vt:lpstr>Teleport</vt:lpstr>
      <vt:lpstr>在vueCli中處理fetch</vt:lpstr>
      <vt:lpstr>在vueCli中處理fetch</vt:lpstr>
      <vt:lpstr>在vueCli中處理fetch</vt:lpstr>
      <vt:lpstr>在vueCli中處理fetch</vt:lpstr>
      <vt:lpstr>在vueCli中處理fetch</vt:lpstr>
      <vt:lpstr>Loading 動畫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292</cp:revision>
  <dcterms:created xsi:type="dcterms:W3CDTF">2025-01-25T05:26:28Z</dcterms:created>
  <dcterms:modified xsi:type="dcterms:W3CDTF">2025-02-05T08:41:39Z</dcterms:modified>
</cp:coreProperties>
</file>